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</p:sldMasterIdLst>
  <p:notesMasterIdLst>
    <p:notesMasterId r:id="rId25"/>
  </p:notesMasterIdLst>
  <p:handoutMasterIdLst>
    <p:handoutMasterId r:id="rId26"/>
  </p:handoutMasterIdLst>
  <p:sldIdLst>
    <p:sldId id="275" r:id="rId5"/>
    <p:sldId id="256" r:id="rId6"/>
    <p:sldId id="276" r:id="rId7"/>
    <p:sldId id="265" r:id="rId8"/>
    <p:sldId id="278" r:id="rId9"/>
    <p:sldId id="279" r:id="rId10"/>
    <p:sldId id="280" r:id="rId11"/>
    <p:sldId id="281" r:id="rId12"/>
    <p:sldId id="291" r:id="rId13"/>
    <p:sldId id="292" r:id="rId14"/>
    <p:sldId id="282" r:id="rId15"/>
    <p:sldId id="283" r:id="rId16"/>
    <p:sldId id="284" r:id="rId17"/>
    <p:sldId id="285" r:id="rId18"/>
    <p:sldId id="286" r:id="rId19"/>
    <p:sldId id="287" r:id="rId20"/>
    <p:sldId id="293" r:id="rId21"/>
    <p:sldId id="288" r:id="rId22"/>
    <p:sldId id="289" r:id="rId23"/>
    <p:sldId id="290" r:id="rId24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8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869B"/>
    <a:srgbClr val="ECD8EC"/>
    <a:srgbClr val="212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706" autoAdjust="0"/>
  </p:normalViewPr>
  <p:slideViewPr>
    <p:cSldViewPr showGuides="1">
      <p:cViewPr varScale="1">
        <p:scale>
          <a:sx n="88" d="100"/>
          <a:sy n="88" d="100"/>
        </p:scale>
        <p:origin x="355" y="67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307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A8D7CD-8991-473A-98DD-9481C69F516C}" type="datetime1">
              <a:rPr lang="ru-RU" smtClean="0"/>
              <a:t>20.11.2020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389E2E-5006-462F-9CFF-40BE8892199F}" type="datetime1">
              <a:rPr lang="ru-RU" smtClean="0"/>
              <a:pPr/>
              <a:t>20.11.2020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B98AFB-CB0D-4DFE-87B9-B4B0D0DE73CD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9686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184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88825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6675" y="2404534"/>
            <a:ext cx="7764913" cy="1646302"/>
          </a:xfrm>
        </p:spPr>
        <p:txBody>
          <a:bodyPr anchor="b">
            <a:noAutofit/>
          </a:bodyPr>
          <a:lstStyle>
            <a:lvl1pPr algn="r">
              <a:defRPr sz="5398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6675" y="4050834"/>
            <a:ext cx="7764913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496C0B-B31D-497F-9CE4-6E431D417F46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3612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9" y="609600"/>
            <a:ext cx="8594429" cy="3403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470400"/>
            <a:ext cx="8594429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312389-0A3B-4391-96D8-8E3F6108E838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03417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092" y="609600"/>
            <a:ext cx="8092026" cy="3022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5783" y="3632200"/>
            <a:ext cx="7222643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470400"/>
            <a:ext cx="8594429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312389-0A3B-4391-96D8-8E3F6108E838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20" name="TextBox 19"/>
          <p:cNvSpPr txBox="1"/>
          <p:nvPr/>
        </p:nvSpPr>
        <p:spPr>
          <a:xfrm>
            <a:off x="541729" y="790378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0695" y="2886556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799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725143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9" y="1931988"/>
            <a:ext cx="8594429" cy="2595460"/>
          </a:xfrm>
        </p:spPr>
        <p:txBody>
          <a:bodyPr anchor="b">
            <a:normAutofit/>
          </a:bodyPr>
          <a:lstStyle>
            <a:lvl1pPr algn="l">
              <a:defRPr sz="4399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312389-0A3B-4391-96D8-8E3F6108E838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12625670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092" y="609600"/>
            <a:ext cx="8092026" cy="3022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156" y="4013200"/>
            <a:ext cx="8594430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3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312389-0A3B-4391-96D8-8E3F6108E838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24" name="TextBox 23"/>
          <p:cNvSpPr txBox="1"/>
          <p:nvPr/>
        </p:nvSpPr>
        <p:spPr>
          <a:xfrm>
            <a:off x="541729" y="790378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0695" y="2886556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111587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621" y="609600"/>
            <a:ext cx="8585966" cy="3022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156" y="4013200"/>
            <a:ext cx="8594430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399">
                <a:solidFill>
                  <a:schemeClr val="accent1"/>
                </a:solidFill>
              </a:defRPr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312389-0A3B-4391-96D8-8E3F6108E838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9230085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15F7D0D-9C0B-42C0-9BF9-5FB54A607EF4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09590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5599" y="609600"/>
            <a:ext cx="130440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159" y="609600"/>
            <a:ext cx="7058311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33E89C5-D85E-4904-A3B3-21A025A36710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76922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599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F1CBF33-99D0-4B58-882B-5267B7A4CC16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01753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9" y="2700868"/>
            <a:ext cx="8594429" cy="1826581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860400"/>
          </a:xfrm>
        </p:spPr>
        <p:txBody>
          <a:bodyPr anchor="t"/>
          <a:lstStyle>
            <a:lvl1pPr marL="0" indent="0" algn="l">
              <a:buNone/>
              <a:defRPr sz="19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9F105AF-73C1-4F69-BBE7-4B515F245F84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981844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158" y="2160589"/>
            <a:ext cx="418294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8645" y="2160590"/>
            <a:ext cx="418294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CD999AE-4496-4A50-B2C7-3CFC0508C87E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4593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570" y="2160983"/>
            <a:ext cx="418453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570" y="2737246"/>
            <a:ext cx="418453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7058" y="2160983"/>
            <a:ext cx="4184528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7059" y="2737246"/>
            <a:ext cx="418452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05B330E-76FE-4B0A-B62E-9DA8ADBB56B9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40421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8" y="609600"/>
            <a:ext cx="8594429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26039CF-334C-46F0-98D6-52EB300FDF3E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89174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A30C9EF-6ECF-471E-9B05-297DB3344CFA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703475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8" y="1498604"/>
            <a:ext cx="3853524" cy="1278466"/>
          </a:xfr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9222" y="514925"/>
            <a:ext cx="4512366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158" y="2777069"/>
            <a:ext cx="3853524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6926" indent="0">
              <a:buNone/>
              <a:defRPr sz="1400"/>
            </a:lvl2pPr>
            <a:lvl3pPr marL="913852" indent="0">
              <a:buNone/>
              <a:defRPr sz="1200"/>
            </a:lvl3pPr>
            <a:lvl4pPr marL="1370778" indent="0">
              <a:buNone/>
              <a:defRPr sz="1000"/>
            </a:lvl4pPr>
            <a:lvl5pPr marL="1827703" indent="0">
              <a:buNone/>
              <a:defRPr sz="1000"/>
            </a:lvl5pPr>
            <a:lvl6pPr marL="2284628" indent="0">
              <a:buNone/>
              <a:defRPr sz="1000"/>
            </a:lvl6pPr>
            <a:lvl7pPr marL="2741554" indent="0">
              <a:buNone/>
              <a:defRPr sz="1000"/>
            </a:lvl7pPr>
            <a:lvl8pPr marL="3198480" indent="0">
              <a:buNone/>
              <a:defRPr sz="1000"/>
            </a:lvl8pPr>
            <a:lvl9pPr marL="3655406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F5CFBC1-777C-451A-8A03-EE746BBDCB41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72268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8" y="4800600"/>
            <a:ext cx="8594428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158" y="609600"/>
            <a:ext cx="8594429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158" y="5367338"/>
            <a:ext cx="8594428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3D3D-CF0B-4B79-A71F-51A6DC02FA7A}" type="datetimeFigureOut">
              <a:rPr lang="ru-RU" smtClean="0"/>
              <a:t>20.11.2020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487-B4BB-4F4E-A6EF-B0600A2F5B1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757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88825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158" y="609600"/>
            <a:ext cx="8594429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8" y="2160590"/>
            <a:ext cx="859442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3257" y="6041363"/>
            <a:ext cx="9117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D312389-0A3B-4391-96D8-8E3F6108E838}" type="datetime1">
              <a:rPr lang="ru-RU" noProof="0" smtClean="0"/>
              <a:t>20.11.2020</a:t>
            </a:fld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158" y="6041363"/>
            <a:ext cx="62959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88426" y="6041363"/>
            <a:ext cx="68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rtl="0"/>
            <a:fld id="{AAEAE4A8-A6E5-453E-B946-FB774B73F48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34047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063" rtl="0" eaLnBrk="1" latinLnBrk="0" hangingPunct="1">
        <a:spcBef>
          <a:spcPct val="0"/>
        </a:spcBef>
        <a:buNone/>
        <a:defRPr sz="3599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9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69876" y="2276872"/>
            <a:ext cx="7704856" cy="2514601"/>
          </a:xfrm>
        </p:spPr>
        <p:txBody>
          <a:bodyPr>
            <a:normAutofit fontScale="90000"/>
          </a:bodyPr>
          <a:lstStyle/>
          <a:p>
            <a:pPr lvl="0" algn="ctr">
              <a:spcBef>
                <a:spcPts val="0"/>
              </a:spcBef>
            </a:pPr>
            <a:r>
              <a:rPr lang="ru-RU" dirty="0">
                <a:solidFill>
                  <a:schemeClr val="tx1"/>
                </a:solidFill>
              </a:rPr>
              <a:t>Бизнес-план 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ru-RU" dirty="0">
                <a:solidFill>
                  <a:schemeClr val="tx1"/>
                </a:solidFill>
              </a:rPr>
              <a:t>инвестиционного проекта “Организация игровой комнаты </a:t>
            </a:r>
            <a:r>
              <a:rPr lang="en-US" dirty="0">
                <a:solidFill>
                  <a:schemeClr val="tx1"/>
                </a:solidFill>
              </a:rPr>
              <a:t>Rest Hall</a:t>
            </a:r>
            <a:r>
              <a:rPr lang="ru-RU" dirty="0">
                <a:solidFill>
                  <a:schemeClr val="tx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1674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82044" y="116632"/>
            <a:ext cx="51845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HobbyGames</a:t>
            </a:r>
            <a:endParaRPr lang="en-US" sz="32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428" y="2996952"/>
            <a:ext cx="5760640" cy="378223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56" y="701407"/>
            <a:ext cx="6408712" cy="422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26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1844" y="332656"/>
            <a:ext cx="8686801" cy="1066800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Программа реализации услуг</a:t>
            </a: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8608873"/>
              </p:ext>
            </p:extLst>
          </p:nvPr>
        </p:nvGraphicFramePr>
        <p:xfrm>
          <a:off x="909836" y="1556792"/>
          <a:ext cx="9289032" cy="386487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64297">
                  <a:extLst>
                    <a:ext uri="{9D8B030D-6E8A-4147-A177-3AD203B41FA5}">
                      <a16:colId xmlns:a16="http://schemas.microsoft.com/office/drawing/2014/main" val="8641989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191646232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3398622131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367746481"/>
                    </a:ext>
                  </a:extLst>
                </a:gridCol>
                <a:gridCol w="1656183">
                  <a:extLst>
                    <a:ext uri="{9D8B030D-6E8A-4147-A177-3AD203B41FA5}">
                      <a16:colId xmlns:a16="http://schemas.microsoft.com/office/drawing/2014/main" val="2020285433"/>
                    </a:ext>
                  </a:extLst>
                </a:gridCol>
              </a:tblGrid>
              <a:tr h="453467">
                <a:tc rowSpan="2"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Показатель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4"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По годам реализации проекта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581999"/>
                  </a:ext>
                </a:extLst>
              </a:tr>
              <a:tr h="39427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2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4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931900227"/>
                  </a:ext>
                </a:extLst>
              </a:tr>
              <a:tr h="621016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Кол-во часов в год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4576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4576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4576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4576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398102309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Выручка за 1 час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40.2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40.2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40.2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40.2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524781248"/>
                  </a:ext>
                </a:extLst>
              </a:tr>
              <a:tr h="792088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Выручка за 1 год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183 955,2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183 955,2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183 955,2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183 955,2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01397988"/>
                  </a:ext>
                </a:extLst>
              </a:tr>
              <a:tr h="815480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Общая выручка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30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183 955,2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30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183 955,2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30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183 955,2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30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183 955,2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994108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425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1763" y="0"/>
            <a:ext cx="10945216" cy="648072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Смета материально-технического снабжения</a:t>
            </a:r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4313863"/>
              </p:ext>
            </p:extLst>
          </p:nvPr>
        </p:nvGraphicFramePr>
        <p:xfrm>
          <a:off x="261763" y="764704"/>
          <a:ext cx="10697882" cy="54083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50380">
                  <a:extLst>
                    <a:ext uri="{9D8B030D-6E8A-4147-A177-3AD203B41FA5}">
                      <a16:colId xmlns:a16="http://schemas.microsoft.com/office/drawing/2014/main" val="1314098579"/>
                    </a:ext>
                  </a:extLst>
                </a:gridCol>
                <a:gridCol w="2494049">
                  <a:extLst>
                    <a:ext uri="{9D8B030D-6E8A-4147-A177-3AD203B41FA5}">
                      <a16:colId xmlns:a16="http://schemas.microsoft.com/office/drawing/2014/main" val="1242217346"/>
                    </a:ext>
                  </a:extLst>
                </a:gridCol>
                <a:gridCol w="2544287">
                  <a:extLst>
                    <a:ext uri="{9D8B030D-6E8A-4147-A177-3AD203B41FA5}">
                      <a16:colId xmlns:a16="http://schemas.microsoft.com/office/drawing/2014/main" val="229365989"/>
                    </a:ext>
                  </a:extLst>
                </a:gridCol>
                <a:gridCol w="2509166">
                  <a:extLst>
                    <a:ext uri="{9D8B030D-6E8A-4147-A177-3AD203B41FA5}">
                      <a16:colId xmlns:a16="http://schemas.microsoft.com/office/drawing/2014/main" val="3356482460"/>
                    </a:ext>
                  </a:extLst>
                </a:gridCol>
              </a:tblGrid>
              <a:tr h="548942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Вид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Кол-во ед, шт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Цена единицы, б. р.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Стоимость всего, б. р.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1235294312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Сигнализация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200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200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1687313774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Световые элементы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316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316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1421805073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Вешалки в комнату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49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98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3707548253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Стойки для микрофона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110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220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3563649004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Домашний</a:t>
                      </a:r>
                      <a:r>
                        <a:rPr lang="ru-RU" sz="1400" baseline="0" dirty="0">
                          <a:effectLst/>
                        </a:rPr>
                        <a:t> кинотеатр + телевизор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2500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2500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3543521887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Микрофоны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3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48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144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1611951292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Ковер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+mn-lt"/>
                          <a:ea typeface="+mn-ea"/>
                          <a:cs typeface="+mn-cs"/>
                        </a:rPr>
                        <a:t>1314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1314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3112528279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Диваны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+mn-lt"/>
                          <a:ea typeface="+mn-ea"/>
                          <a:cs typeface="+mn-cs"/>
                        </a:rPr>
                        <a:t>910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+mn-lt"/>
                          <a:ea typeface="+mn-ea"/>
                          <a:cs typeface="+mn-cs"/>
                        </a:rPr>
                        <a:t>1820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1783849253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Кондиционер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428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428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3462368488"/>
                  </a:ext>
                </a:extLst>
              </a:tr>
              <a:tr h="548942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Камера, улавливающая движения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115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115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847201472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Пылесос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150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150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1905424441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Вывеска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120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120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2779450342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Посуда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77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77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3490691623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Настольные игры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1000</a:t>
                      </a: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77989391"/>
                  </a:ext>
                </a:extLst>
              </a:tr>
              <a:tr h="293825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Кресла</a:t>
                      </a: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</a:t>
                      </a:r>
                    </a:p>
                  </a:txBody>
                  <a:tcPr marL="29285" marR="29285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220</a:t>
                      </a:r>
                    </a:p>
                  </a:txBody>
                  <a:tcPr marL="29285" marR="29285" marT="0" marB="0" anchor="ctr"/>
                </a:tc>
                <a:extLst>
                  <a:ext uri="{0D108BD9-81ED-4DB2-BD59-A6C34878D82A}">
                    <a16:rowId xmlns:a16="http://schemas.microsoft.com/office/drawing/2014/main" val="15701157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651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9796" y="28620"/>
            <a:ext cx="10081120" cy="106680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Смета материально-технического снабжения (продолжение)</a:t>
            </a: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0216210"/>
              </p:ext>
            </p:extLst>
          </p:nvPr>
        </p:nvGraphicFramePr>
        <p:xfrm>
          <a:off x="477788" y="1700808"/>
          <a:ext cx="11089230" cy="37875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24339">
                  <a:extLst>
                    <a:ext uri="{9D8B030D-6E8A-4147-A177-3AD203B41FA5}">
                      <a16:colId xmlns:a16="http://schemas.microsoft.com/office/drawing/2014/main" val="2404488738"/>
                    </a:ext>
                  </a:extLst>
                </a:gridCol>
                <a:gridCol w="2614252">
                  <a:extLst>
                    <a:ext uri="{9D8B030D-6E8A-4147-A177-3AD203B41FA5}">
                      <a16:colId xmlns:a16="http://schemas.microsoft.com/office/drawing/2014/main" val="285124983"/>
                    </a:ext>
                  </a:extLst>
                </a:gridCol>
                <a:gridCol w="2642328">
                  <a:extLst>
                    <a:ext uri="{9D8B030D-6E8A-4147-A177-3AD203B41FA5}">
                      <a16:colId xmlns:a16="http://schemas.microsoft.com/office/drawing/2014/main" val="3589444954"/>
                    </a:ext>
                  </a:extLst>
                </a:gridCol>
                <a:gridCol w="2808311">
                  <a:extLst>
                    <a:ext uri="{9D8B030D-6E8A-4147-A177-3AD203B41FA5}">
                      <a16:colId xmlns:a16="http://schemas.microsoft.com/office/drawing/2014/main" val="2172348483"/>
                    </a:ext>
                  </a:extLst>
                </a:gridCol>
              </a:tblGrid>
              <a:tr h="317356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Вид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Кол-во ед, шт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Цена единицы, р.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Стоимость всего, р.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2338802246"/>
                  </a:ext>
                </a:extLst>
              </a:tr>
              <a:tr h="287661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Стол в комнату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200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200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3878018045"/>
                  </a:ext>
                </a:extLst>
              </a:tr>
              <a:tr h="287661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Цветы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100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200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1567879203"/>
                  </a:ext>
                </a:extLst>
              </a:tr>
              <a:tr h="287661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Жалюзи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18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108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673413912"/>
                  </a:ext>
                </a:extLst>
              </a:tr>
              <a:tr h="594995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Видеокамера в помещении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145 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145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2610059984"/>
                  </a:ext>
                </a:extLst>
              </a:tr>
              <a:tr h="287661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Огнетушитель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44 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44 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2199042328"/>
                  </a:ext>
                </a:extLst>
              </a:tr>
              <a:tr h="287661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Аптечка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10 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10 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4085446308"/>
                  </a:ext>
                </a:extLst>
              </a:tr>
              <a:tr h="287693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Пожарные </a:t>
                      </a:r>
                      <a:r>
                        <a:rPr lang="ru-RU" sz="1800" dirty="0" err="1">
                          <a:effectLst/>
                        </a:rPr>
                        <a:t>извещатели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3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14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b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42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3801966701"/>
                  </a:ext>
                </a:extLst>
              </a:tr>
              <a:tr h="287661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Прочее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 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 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473,5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3032483777"/>
                  </a:ext>
                </a:extLst>
              </a:tr>
              <a:tr h="287661"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Всего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 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 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9</a:t>
                      </a:r>
                      <a:r>
                        <a:rPr lang="en-US" sz="1800" baseline="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994,5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6499" marR="16499" marT="0" marB="0" anchor="ctr"/>
                </a:tc>
                <a:extLst>
                  <a:ext uri="{0D108BD9-81ED-4DB2-BD59-A6C34878D82A}">
                    <a16:rowId xmlns:a16="http://schemas.microsoft.com/office/drawing/2014/main" val="1819662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4522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25860" y="476672"/>
            <a:ext cx="8594429" cy="1320800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Организационная структура управления организацией</a:t>
            </a:r>
          </a:p>
        </p:txBody>
      </p:sp>
      <p:pic>
        <p:nvPicPr>
          <p:cNvPr id="21" name="Рисунок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132" y="1844824"/>
            <a:ext cx="4728438" cy="4622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527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57908" y="116632"/>
            <a:ext cx="8686801" cy="1066800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Смета затрат на оказание услуг, р</a:t>
            </a: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7816241"/>
              </p:ext>
            </p:extLst>
          </p:nvPr>
        </p:nvGraphicFramePr>
        <p:xfrm>
          <a:off x="837828" y="1052736"/>
          <a:ext cx="10513168" cy="54524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56384">
                  <a:extLst>
                    <a:ext uri="{9D8B030D-6E8A-4147-A177-3AD203B41FA5}">
                      <a16:colId xmlns:a16="http://schemas.microsoft.com/office/drawing/2014/main" val="3726991931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3681633255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44947718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859141273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897234884"/>
                    </a:ext>
                  </a:extLst>
                </a:gridCol>
              </a:tblGrid>
              <a:tr h="287221">
                <a:tc rowSpan="2">
                  <a:txBody>
                    <a:bodyPr/>
                    <a:lstStyle/>
                    <a:p>
                      <a:pPr indent="450215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Элементы затрат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 gridSpan="4"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По годам проекта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570093"/>
                  </a:ext>
                </a:extLst>
              </a:tr>
              <a:tr h="287221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2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extLst>
                  <a:ext uri="{0D108BD9-81ED-4DB2-BD59-A6C34878D82A}">
                    <a16:rowId xmlns:a16="http://schemas.microsoft.com/office/drawing/2014/main" val="580445901"/>
                  </a:ext>
                </a:extLst>
              </a:tr>
              <a:tr h="574443">
                <a:tc>
                  <a:txBody>
                    <a:bodyPr/>
                    <a:lstStyle/>
                    <a:p>
                      <a:pPr indent="450215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1.Материальные затраты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11186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2850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2980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3500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extLst>
                  <a:ext uri="{0D108BD9-81ED-4DB2-BD59-A6C34878D82A}">
                    <a16:rowId xmlns:a16="http://schemas.microsoft.com/office/drawing/2014/main" val="4233705368"/>
                  </a:ext>
                </a:extLst>
              </a:tr>
              <a:tr h="574443">
                <a:tc>
                  <a:txBody>
                    <a:bodyPr/>
                    <a:lstStyle/>
                    <a:p>
                      <a:pPr indent="450215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2. Расходы на оплату труда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18285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17880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17880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17880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extLst>
                  <a:ext uri="{0D108BD9-81ED-4DB2-BD59-A6C34878D82A}">
                    <a16:rowId xmlns:a16="http://schemas.microsoft.com/office/drawing/2014/main" val="2603161320"/>
                  </a:ext>
                </a:extLst>
              </a:tr>
              <a:tr h="635957">
                <a:tc>
                  <a:txBody>
                    <a:bodyPr/>
                    <a:lstStyle/>
                    <a:p>
                      <a:pPr indent="450215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3. Отчисления на социальные нужды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5628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5628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5628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5628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extLst>
                  <a:ext uri="{0D108BD9-81ED-4DB2-BD59-A6C34878D82A}">
                    <a16:rowId xmlns:a16="http://schemas.microsoft.com/office/drawing/2014/main" val="3533047685"/>
                  </a:ext>
                </a:extLst>
              </a:tr>
              <a:tr h="1148885">
                <a:tc>
                  <a:txBody>
                    <a:bodyPr/>
                    <a:lstStyle/>
                    <a:p>
                      <a:pPr indent="450215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4. Амортизация основных средств и нематериальных активов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1094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1094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1094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1094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extLst>
                  <a:ext uri="{0D108BD9-81ED-4DB2-BD59-A6C34878D82A}">
                    <a16:rowId xmlns:a16="http://schemas.microsoft.com/office/drawing/2014/main" val="3157725781"/>
                  </a:ext>
                </a:extLst>
              </a:tr>
              <a:tr h="3179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5. Прочие затраты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7710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7710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7710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7710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extLst>
                  <a:ext uri="{0D108BD9-81ED-4DB2-BD59-A6C34878D82A}">
                    <a16:rowId xmlns:a16="http://schemas.microsoft.com/office/drawing/2014/main" val="2965292"/>
                  </a:ext>
                </a:extLst>
              </a:tr>
              <a:tr h="1148885">
                <a:tc>
                  <a:txBody>
                    <a:bodyPr/>
                    <a:lstStyle/>
                    <a:p>
                      <a:pPr indent="450215"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Всего затрат на производство и реализацию продукции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43903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34662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34792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35312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08" marR="48808" marT="0" marB="0" anchor="ctr"/>
                </a:tc>
                <a:extLst>
                  <a:ext uri="{0D108BD9-81ED-4DB2-BD59-A6C34878D82A}">
                    <a16:rowId xmlns:a16="http://schemas.microsoft.com/office/drawing/2014/main" val="4057180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496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1884" y="0"/>
            <a:ext cx="8686801" cy="106680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Общие инвестиционные затраты и источники финансирования по проекту</a:t>
            </a: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8347260"/>
              </p:ext>
            </p:extLst>
          </p:nvPr>
        </p:nvGraphicFramePr>
        <p:xfrm>
          <a:off x="549794" y="1079436"/>
          <a:ext cx="11305257" cy="54213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048674">
                  <a:extLst>
                    <a:ext uri="{9D8B030D-6E8A-4147-A177-3AD203B41FA5}">
                      <a16:colId xmlns:a16="http://schemas.microsoft.com/office/drawing/2014/main" val="2643168384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3542082438"/>
                    </a:ext>
                  </a:extLst>
                </a:gridCol>
                <a:gridCol w="2808311">
                  <a:extLst>
                    <a:ext uri="{9D8B030D-6E8A-4147-A177-3AD203B41FA5}">
                      <a16:colId xmlns:a16="http://schemas.microsoft.com/office/drawing/2014/main" val="1566593973"/>
                    </a:ext>
                  </a:extLst>
                </a:gridCol>
              </a:tblGrid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Виды затрат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На единицу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Общая сумма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extLst>
                  <a:ext uri="{0D108BD9-81ED-4DB2-BD59-A6C34878D82A}">
                    <a16:rowId xmlns:a16="http://schemas.microsoft.com/office/drawing/2014/main" val="2164496980"/>
                  </a:ext>
                </a:extLst>
              </a:tr>
              <a:tr h="342860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Инвестиции во </a:t>
                      </a:r>
                      <a:r>
                        <a:rPr lang="ru-RU" sz="2000" dirty="0" err="1">
                          <a:effectLst/>
                        </a:rPr>
                        <a:t>внеоборотные</a:t>
                      </a:r>
                      <a:r>
                        <a:rPr lang="ru-RU" sz="2000" dirty="0">
                          <a:effectLst/>
                        </a:rPr>
                        <a:t> активы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 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9958,2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extLst>
                  <a:ext uri="{0D108BD9-81ED-4DB2-BD59-A6C34878D82A}">
                    <a16:rowId xmlns:a16="http://schemas.microsoft.com/office/drawing/2014/main" val="3894143394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Домашний кинотеатр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1500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1500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extLst>
                  <a:ext uri="{0D108BD9-81ED-4DB2-BD59-A6C34878D82A}">
                    <a16:rowId xmlns:a16="http://schemas.microsoft.com/office/drawing/2014/main" val="2659411114"/>
                  </a:ext>
                </a:extLst>
              </a:tr>
              <a:tr h="34301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Настольные игры</a:t>
                      </a: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marL="0" marR="0" lvl="0" indent="450215" algn="just" defTabSz="457063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extLst>
                  <a:ext uri="{0D108BD9-81ED-4DB2-BD59-A6C34878D82A}">
                    <a16:rowId xmlns:a16="http://schemas.microsoft.com/office/drawing/2014/main" val="1530580714"/>
                  </a:ext>
                </a:extLst>
              </a:tr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Телевизор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1000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1000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extLst>
                  <a:ext uri="{0D108BD9-81ED-4DB2-BD59-A6C34878D82A}">
                    <a16:rowId xmlns:a16="http://schemas.microsoft.com/office/drawing/2014/main" val="2143428927"/>
                  </a:ext>
                </a:extLst>
              </a:tr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 Микрофон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marL="0" marR="0" lvl="0" indent="450215" algn="just" defTabSz="457063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144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extLst>
                  <a:ext uri="{0D108BD9-81ED-4DB2-BD59-A6C34878D82A}">
                    <a16:rowId xmlns:a16="http://schemas.microsoft.com/office/drawing/2014/main" val="2335727267"/>
                  </a:ext>
                </a:extLst>
              </a:tr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Ковер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1314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1314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extLst>
                  <a:ext uri="{0D108BD9-81ED-4DB2-BD59-A6C34878D82A}">
                    <a16:rowId xmlns:a16="http://schemas.microsoft.com/office/drawing/2014/main" val="48435643"/>
                  </a:ext>
                </a:extLst>
              </a:tr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Диван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910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1820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extLst>
                  <a:ext uri="{0D108BD9-81ED-4DB2-BD59-A6C34878D82A}">
                    <a16:rowId xmlns:a16="http://schemas.microsoft.com/office/drawing/2014/main" val="2964334845"/>
                  </a:ext>
                </a:extLst>
              </a:tr>
              <a:tr h="427554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Кресло</a:t>
                      </a: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110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marL="0" marR="0" lvl="0" indent="450215" algn="just" defTabSz="457063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220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extLst>
                  <a:ext uri="{0D108BD9-81ED-4DB2-BD59-A6C34878D82A}">
                    <a16:rowId xmlns:a16="http://schemas.microsoft.com/office/drawing/2014/main" val="3712244255"/>
                  </a:ext>
                </a:extLst>
              </a:tr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Камера, улавливающая движения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115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115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 anchor="ctr"/>
                </a:tc>
                <a:extLst>
                  <a:ext uri="{0D108BD9-81ED-4DB2-BD59-A6C34878D82A}">
                    <a16:rowId xmlns:a16="http://schemas.microsoft.com/office/drawing/2014/main" val="321955779"/>
                  </a:ext>
                </a:extLst>
              </a:tr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Прочие </a:t>
                      </a:r>
                      <a:r>
                        <a:rPr lang="ru-RU" sz="2000" dirty="0" err="1">
                          <a:effectLst/>
                        </a:rPr>
                        <a:t>внеоборотные</a:t>
                      </a:r>
                      <a:r>
                        <a:rPr lang="ru-RU" sz="2000" dirty="0">
                          <a:effectLst/>
                        </a:rPr>
                        <a:t> активы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 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marL="0" marR="0" lvl="0" indent="450215" algn="just" defTabSz="457063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2845,2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extLst>
                  <a:ext uri="{0D108BD9-81ED-4DB2-BD59-A6C34878D82A}">
                    <a16:rowId xmlns:a16="http://schemas.microsoft.com/office/drawing/2014/main" val="2849514653"/>
                  </a:ext>
                </a:extLst>
              </a:tr>
              <a:tr h="427554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Инвестиции в оборотные активы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 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3312,23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extLst>
                  <a:ext uri="{0D108BD9-81ED-4DB2-BD59-A6C34878D82A}">
                    <a16:rowId xmlns:a16="http://schemas.microsoft.com/office/drawing/2014/main" val="1853612491"/>
                  </a:ext>
                </a:extLst>
              </a:tr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ИТОГО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 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marL="0" marR="0" lvl="0" indent="450215" algn="just" defTabSz="457063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13270,43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extLst>
                  <a:ext uri="{0D108BD9-81ED-4DB2-BD59-A6C34878D82A}">
                    <a16:rowId xmlns:a16="http://schemas.microsoft.com/office/drawing/2014/main" val="1451461741"/>
                  </a:ext>
                </a:extLst>
              </a:tr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Собственные средства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 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marL="0" marR="0" lvl="0" indent="450215" algn="just" defTabSz="457063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13500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extLst>
                  <a:ext uri="{0D108BD9-81ED-4DB2-BD59-A6C34878D82A}">
                    <a16:rowId xmlns:a16="http://schemas.microsoft.com/office/drawing/2014/main" val="1187205560"/>
                  </a:ext>
                </a:extLst>
              </a:tr>
              <a:tr h="21377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Заемные средства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</a:rPr>
                        <a:t> 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0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751" marR="59751" marT="0" marB="0"/>
                </a:tc>
                <a:extLst>
                  <a:ext uri="{0D108BD9-81ED-4DB2-BD59-A6C34878D82A}">
                    <a16:rowId xmlns:a16="http://schemas.microsoft.com/office/drawing/2014/main" val="2365108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3535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ED0814-80D0-4C21-85BF-E62B0C454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560" y="32296"/>
            <a:ext cx="8594429" cy="1320800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Расчет чистой прибыли	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8D6F6E49-3FF5-42A7-A267-E481D3AA5B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2638949"/>
              </p:ext>
            </p:extLst>
          </p:nvPr>
        </p:nvGraphicFramePr>
        <p:xfrm>
          <a:off x="549796" y="692696"/>
          <a:ext cx="9045958" cy="5985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7360">
                  <a:extLst>
                    <a:ext uri="{9D8B030D-6E8A-4147-A177-3AD203B41FA5}">
                      <a16:colId xmlns:a16="http://schemas.microsoft.com/office/drawing/2014/main" val="45053559"/>
                    </a:ext>
                  </a:extLst>
                </a:gridCol>
                <a:gridCol w="1465246">
                  <a:extLst>
                    <a:ext uri="{9D8B030D-6E8A-4147-A177-3AD203B41FA5}">
                      <a16:colId xmlns:a16="http://schemas.microsoft.com/office/drawing/2014/main" val="2252397173"/>
                    </a:ext>
                  </a:extLst>
                </a:gridCol>
                <a:gridCol w="1407784">
                  <a:extLst>
                    <a:ext uri="{9D8B030D-6E8A-4147-A177-3AD203B41FA5}">
                      <a16:colId xmlns:a16="http://schemas.microsoft.com/office/drawing/2014/main" val="1903900838"/>
                    </a:ext>
                  </a:extLst>
                </a:gridCol>
                <a:gridCol w="1407784">
                  <a:extLst>
                    <a:ext uri="{9D8B030D-6E8A-4147-A177-3AD203B41FA5}">
                      <a16:colId xmlns:a16="http://schemas.microsoft.com/office/drawing/2014/main" val="1810343708"/>
                    </a:ext>
                  </a:extLst>
                </a:gridCol>
                <a:gridCol w="1407784">
                  <a:extLst>
                    <a:ext uri="{9D8B030D-6E8A-4147-A177-3AD203B41FA5}">
                      <a16:colId xmlns:a16="http://schemas.microsoft.com/office/drawing/2014/main" val="830026311"/>
                    </a:ext>
                  </a:extLst>
                </a:gridCol>
              </a:tblGrid>
              <a:tr h="348552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382774"/>
                  </a:ext>
                </a:extLst>
              </a:tr>
              <a:tr h="601373">
                <a:tc>
                  <a:txBody>
                    <a:bodyPr/>
                    <a:lstStyle/>
                    <a:p>
                      <a:r>
                        <a:rPr lang="ru-RU" dirty="0"/>
                        <a:t>Выручка от реализации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183955,2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183955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183955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183955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168417"/>
                  </a:ext>
                </a:extLst>
              </a:tr>
              <a:tr h="601373">
                <a:tc>
                  <a:txBody>
                    <a:bodyPr/>
                    <a:lstStyle/>
                    <a:p>
                      <a:r>
                        <a:rPr lang="ru-RU" dirty="0"/>
                        <a:t>НДС(20%)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418320"/>
                  </a:ext>
                </a:extLst>
              </a:tr>
              <a:tr h="348552">
                <a:tc>
                  <a:txBody>
                    <a:bodyPr/>
                    <a:lstStyle/>
                    <a:p>
                      <a:r>
                        <a:rPr lang="ru-RU" dirty="0"/>
                        <a:t>Единый налог, 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9197,76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9197,8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9197,8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9197,8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46476"/>
                  </a:ext>
                </a:extLst>
              </a:tr>
              <a:tr h="554212">
                <a:tc>
                  <a:txBody>
                    <a:bodyPr/>
                    <a:lstStyle/>
                    <a:p>
                      <a:r>
                        <a:rPr lang="ru-RU" dirty="0"/>
                        <a:t>Выручка без косвенных налогов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174 757,44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174 757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174 757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174 757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275398"/>
                  </a:ext>
                </a:extLst>
              </a:tr>
              <a:tr h="348552">
                <a:tc>
                  <a:txBody>
                    <a:bodyPr/>
                    <a:lstStyle/>
                    <a:p>
                      <a:r>
                        <a:rPr lang="ru-RU" dirty="0"/>
                        <a:t>Себестоимость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42 712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34 662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34 792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35 312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991996"/>
                  </a:ext>
                </a:extLst>
              </a:tr>
              <a:tr h="685451">
                <a:tc>
                  <a:txBody>
                    <a:bodyPr/>
                    <a:lstStyle/>
                    <a:p>
                      <a:r>
                        <a:rPr lang="ru-RU" dirty="0"/>
                        <a:t>Прибыль от реализации/общая прибыль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132 045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140 095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139 965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139 445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873955"/>
                  </a:ext>
                </a:extLst>
              </a:tr>
              <a:tr h="348552">
                <a:tc>
                  <a:txBody>
                    <a:bodyPr/>
                    <a:lstStyle/>
                    <a:p>
                      <a:r>
                        <a:rPr lang="ru-RU" dirty="0"/>
                        <a:t>Налоги из прибыли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23 768,179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25 217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25 194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25 100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955446"/>
                  </a:ext>
                </a:extLst>
              </a:tr>
              <a:tr h="554212">
                <a:tc>
                  <a:txBody>
                    <a:bodyPr/>
                    <a:lstStyle/>
                    <a:p>
                      <a:r>
                        <a:rPr lang="ru-RU" dirty="0"/>
                        <a:t>Чистая прибыль/выплачено дивидендов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108 277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114 878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114 772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114 345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947341"/>
                  </a:ext>
                </a:extLst>
              </a:tr>
              <a:tr h="791716">
                <a:tc>
                  <a:txBody>
                    <a:bodyPr/>
                    <a:lstStyle/>
                    <a:p>
                      <a:r>
                        <a:rPr lang="ru-RU" dirty="0"/>
                        <a:t>Инвестировано во внеоборотные/оборотные активы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9667326"/>
                  </a:ext>
                </a:extLst>
              </a:tr>
              <a:tr h="441580">
                <a:tc>
                  <a:txBody>
                    <a:bodyPr/>
                    <a:lstStyle/>
                    <a:p>
                      <a:r>
                        <a:rPr lang="ru-RU" dirty="0"/>
                        <a:t>Нераспределенная прибыль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2999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524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3852" y="260648"/>
            <a:ext cx="8594429" cy="1320800"/>
          </a:xfrm>
        </p:spPr>
        <p:txBody>
          <a:bodyPr/>
          <a:lstStyle/>
          <a:p>
            <a:pPr algn="ctr"/>
            <a:r>
              <a:rPr lang="en-US" b="0" dirty="0" err="1">
                <a:solidFill>
                  <a:srgbClr val="212753"/>
                </a:solidFill>
              </a:rPr>
              <a:t>Расчет</a:t>
            </a:r>
            <a:r>
              <a:rPr lang="en-US" b="0" dirty="0">
                <a:solidFill>
                  <a:srgbClr val="212753"/>
                </a:solidFill>
              </a:rPr>
              <a:t> </a:t>
            </a:r>
            <a:r>
              <a:rPr lang="en-US" b="0" dirty="0" err="1">
                <a:solidFill>
                  <a:srgbClr val="212753"/>
                </a:solidFill>
              </a:rPr>
              <a:t>чистого</a:t>
            </a:r>
            <a:r>
              <a:rPr lang="en-US" b="0" dirty="0">
                <a:solidFill>
                  <a:srgbClr val="212753"/>
                </a:solidFill>
              </a:rPr>
              <a:t> </a:t>
            </a:r>
            <a:r>
              <a:rPr lang="en-US" b="0" dirty="0" err="1">
                <a:solidFill>
                  <a:srgbClr val="212753"/>
                </a:solidFill>
              </a:rPr>
              <a:t>дисконтированного</a:t>
            </a:r>
            <a:r>
              <a:rPr lang="en-US" b="0" dirty="0">
                <a:solidFill>
                  <a:srgbClr val="212753"/>
                </a:solidFill>
              </a:rPr>
              <a:t> </a:t>
            </a:r>
            <a:r>
              <a:rPr lang="en-US" b="0" dirty="0" err="1">
                <a:solidFill>
                  <a:srgbClr val="212753"/>
                </a:solidFill>
              </a:rPr>
              <a:t>дохода</a:t>
            </a:r>
            <a:endParaRPr lang="ru-RU" dirty="0">
              <a:solidFill>
                <a:srgbClr val="212753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988232"/>
              </p:ext>
            </p:extLst>
          </p:nvPr>
        </p:nvGraphicFramePr>
        <p:xfrm>
          <a:off x="477788" y="1772814"/>
          <a:ext cx="11233247" cy="469943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464496">
                  <a:extLst>
                    <a:ext uri="{9D8B030D-6E8A-4147-A177-3AD203B41FA5}">
                      <a16:colId xmlns:a16="http://schemas.microsoft.com/office/drawing/2014/main" val="941021979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2506993427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307142312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331446006"/>
                    </a:ext>
                  </a:extLst>
                </a:gridCol>
                <a:gridCol w="1656183">
                  <a:extLst>
                    <a:ext uri="{9D8B030D-6E8A-4147-A177-3AD203B41FA5}">
                      <a16:colId xmlns:a16="http://schemas.microsoft.com/office/drawing/2014/main" val="2077141836"/>
                    </a:ext>
                  </a:extLst>
                </a:gridCol>
              </a:tblGrid>
              <a:tr h="637752">
                <a:tc rowSpan="2"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Денежный поток по годам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1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2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3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4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87760077"/>
                  </a:ext>
                </a:extLst>
              </a:tr>
              <a:tr h="637752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94 777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101 378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101 272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</a:rPr>
                        <a:t>100 845</a:t>
                      </a:r>
                      <a:endParaRPr lang="ru-RU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51260810"/>
                  </a:ext>
                </a:extLst>
              </a:tr>
              <a:tr h="637752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Денежный поток с накоплением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94 777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196 156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297 427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</a:rPr>
                        <a:t>398 272</a:t>
                      </a:r>
                      <a:endParaRPr lang="ru-RU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60017066"/>
                  </a:ext>
                </a:extLst>
              </a:tr>
              <a:tr h="673402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Коэффициент дисконтирования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</a:rPr>
                        <a:t>1</a:t>
                      </a:r>
                      <a:endParaRPr lang="ru-RU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</a:rPr>
                        <a:t>0,909091</a:t>
                      </a:r>
                      <a:endParaRPr lang="ru-RU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</a:rPr>
                        <a:t>0,826446</a:t>
                      </a:r>
                      <a:endParaRPr lang="ru-RU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</a:rPr>
                        <a:t>0,751315</a:t>
                      </a:r>
                      <a:endParaRPr lang="ru-RU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673120"/>
                  </a:ext>
                </a:extLst>
              </a:tr>
              <a:tr h="1064568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Дисконтированный денежный поток по годам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94777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178323,2</a:t>
                      </a:r>
                      <a:endParaRPr lang="ru-RU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245 807,6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299228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25316430"/>
                  </a:ext>
                </a:extLst>
              </a:tr>
              <a:tr h="957287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</a:rPr>
                        <a:t>Дисконтированный денежный поток с накоплением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94777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273100,5</a:t>
                      </a:r>
                      <a:endParaRPr lang="ru-RU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518 908,1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818136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459223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831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5780" y="332656"/>
            <a:ext cx="10369152" cy="5976664"/>
          </a:xfrm>
        </p:spPr>
        <p:txBody>
          <a:bodyPr>
            <a:normAutofit/>
          </a:bodyPr>
          <a:lstStyle/>
          <a:p>
            <a:pPr algn="just"/>
            <a:r>
              <a:rPr lang="ru-RU" sz="2400" b="1" dirty="0"/>
              <a:t>Динамический срок окупаемости. </a:t>
            </a:r>
            <a:r>
              <a:rPr lang="ru-RU" sz="2400" dirty="0"/>
              <a:t>Срок окупаемости будет составлять менее года, приблизительно </a:t>
            </a:r>
            <a:r>
              <a:rPr lang="ru-RU" sz="2400" dirty="0" smtClean="0"/>
              <a:t>2 месяца.</a:t>
            </a:r>
            <a:endParaRPr lang="ru-RU" sz="2400" dirty="0"/>
          </a:p>
          <a:p>
            <a:pPr algn="just"/>
            <a:r>
              <a:rPr lang="ru-RU" sz="2400" b="1" dirty="0"/>
              <a:t>Анализ точки безубыточности. </a:t>
            </a:r>
            <a:r>
              <a:rPr lang="ru-RU" sz="2400" dirty="0"/>
              <a:t>Так как за один час клиент оставляет в среднем </a:t>
            </a:r>
            <a:r>
              <a:rPr lang="ru-RU" sz="2400" dirty="0" smtClean="0"/>
              <a:t>40,2 </a:t>
            </a:r>
            <a:r>
              <a:rPr lang="ru-RU" sz="2400" dirty="0"/>
              <a:t>руб., находясь в игральной </a:t>
            </a:r>
            <a:r>
              <a:rPr lang="ru-RU" sz="2400" dirty="0" smtClean="0"/>
              <a:t>комнате, </a:t>
            </a:r>
            <a:r>
              <a:rPr lang="ru-RU" sz="2400" dirty="0"/>
              <a:t>то уравнение выручки будет равно </a:t>
            </a:r>
          </a:p>
          <a:p>
            <a:pPr marL="45720" indent="0" algn="ctr">
              <a:buNone/>
            </a:pPr>
            <a:r>
              <a:rPr lang="ru-RU" sz="2400" dirty="0"/>
              <a:t>у = 40,2 · х.</a:t>
            </a:r>
          </a:p>
          <a:p>
            <a:pPr marL="45720" indent="0" algn="just">
              <a:buNone/>
            </a:pPr>
            <a:r>
              <a:rPr lang="ru-RU" sz="2400" dirty="0"/>
              <a:t>Так как в случае игровой комнаты практически невозможно выделить переменные издержки на одного клиента, то будем считать, что в данном случае есть только постоянные издержки. </a:t>
            </a:r>
            <a:r>
              <a:rPr lang="ru-RU" sz="2400" dirty="0" smtClean="0"/>
              <a:t>В 1 </a:t>
            </a:r>
            <a:r>
              <a:rPr lang="ru-RU" sz="2400" dirty="0"/>
              <a:t>год они составляют 43903 р. </a:t>
            </a:r>
          </a:p>
          <a:p>
            <a:pPr marL="45720" indent="0" algn="just">
              <a:buNone/>
            </a:pPr>
            <a:r>
              <a:rPr lang="ru-RU" sz="2400" dirty="0"/>
              <a:t>Тогда для выхода на безубыточную работу комнате нужно работать не менее </a:t>
            </a:r>
            <a:r>
              <a:rPr lang="ru-RU" sz="2400" dirty="0" smtClean="0"/>
              <a:t>1093 </a:t>
            </a:r>
            <a:r>
              <a:rPr lang="ru-RU" sz="2400" dirty="0"/>
              <a:t>часов в год (43903 / 40,2). По плану 3648 часов., т.е. </a:t>
            </a:r>
            <a:r>
              <a:rPr lang="ru-RU" sz="2400" dirty="0" smtClean="0"/>
              <a:t>более чем в </a:t>
            </a:r>
            <a:r>
              <a:rPr lang="ru-RU" sz="2400" dirty="0"/>
              <a:t>три раза больше.</a:t>
            </a:r>
          </a:p>
        </p:txBody>
      </p:sp>
    </p:spTree>
    <p:extLst>
      <p:ext uri="{BB962C8B-B14F-4D97-AF65-F5344CB8AC3E}">
        <p14:creationId xmlns:p14="http://schemas.microsoft.com/office/powerpoint/2010/main" val="41479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0744" r="10744"/>
          <a:stretch>
            <a:fillRect/>
          </a:stretch>
        </p:blipFill>
        <p:spPr>
          <a:xfrm>
            <a:off x="837828" y="1412776"/>
            <a:ext cx="8594429" cy="38457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Вывод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7828" y="1628800"/>
            <a:ext cx="8594429" cy="3880773"/>
          </a:xfrm>
        </p:spPr>
        <p:txBody>
          <a:bodyPr>
            <a:normAutofit/>
          </a:bodyPr>
          <a:lstStyle/>
          <a:p>
            <a:pPr marL="45720" indent="0" algn="just">
              <a:buNone/>
            </a:pPr>
            <a:r>
              <a:rPr lang="ru-RU" sz="2400" dirty="0"/>
              <a:t>Таким образом, из бизнес-плана инвестиционного проекта "Организация игровой комнаты </a:t>
            </a:r>
            <a:r>
              <a:rPr lang="en-US" sz="2400" dirty="0"/>
              <a:t>Rest Hall</a:t>
            </a:r>
            <a:r>
              <a:rPr lang="ru-RU" sz="2400" dirty="0"/>
              <a:t>" видно, что эта отрасль в бизнесе является весьма прибыльной. За счет небольшого срока окупаемости, отсутствием серьезных рисков и при грамотном составлении всех расчетов игровая комната довольно быстро сможет стать успешной. «</a:t>
            </a:r>
            <a:r>
              <a:rPr lang="en-US" sz="2400" dirty="0"/>
              <a:t>Rest Hall</a:t>
            </a:r>
            <a:r>
              <a:rPr lang="ru-RU" sz="2400" dirty="0"/>
              <a:t>» - это отличное место для встречи друзей, близких, обретения новых знакомств, приятного времяпрепровождения, создания и запечатления незабываемых моментов жизни.</a:t>
            </a:r>
          </a:p>
        </p:txBody>
      </p:sp>
    </p:spTree>
    <p:extLst>
      <p:ext uri="{BB962C8B-B14F-4D97-AF65-F5344CB8AC3E}">
        <p14:creationId xmlns:p14="http://schemas.microsoft.com/office/powerpoint/2010/main" val="2294809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1341884" y="1412776"/>
            <a:ext cx="8686801" cy="4191000"/>
          </a:xfrm>
        </p:spPr>
        <p:txBody>
          <a:bodyPr/>
          <a:lstStyle/>
          <a:p>
            <a:pPr marL="45720" indent="0">
              <a:buNone/>
            </a:pPr>
            <a:r>
              <a:rPr lang="ru-RU" sz="2800" dirty="0"/>
              <a:t>Уставной капитал: 13500 руб.;</a:t>
            </a:r>
          </a:p>
          <a:p>
            <a:pPr marL="45720" indent="0">
              <a:buNone/>
            </a:pPr>
            <a:r>
              <a:rPr lang="ru-RU" sz="2800" dirty="0"/>
              <a:t>Учредители: А. </a:t>
            </a:r>
            <a:r>
              <a:rPr lang="ru-RU" sz="2800" dirty="0" err="1"/>
              <a:t>Беляй</a:t>
            </a:r>
            <a:r>
              <a:rPr lang="ru-RU" sz="2800" dirty="0"/>
              <a:t>, А. Пальчик, В. </a:t>
            </a:r>
            <a:r>
              <a:rPr lang="ru-RU" sz="2800" dirty="0" err="1"/>
              <a:t>Пенда</a:t>
            </a:r>
            <a:r>
              <a:rPr lang="ru-RU" sz="2800" dirty="0"/>
              <a:t>, Н. Гурин, М. </a:t>
            </a:r>
            <a:r>
              <a:rPr lang="ru-RU" sz="2800" dirty="0" err="1"/>
              <a:t>Кохнович</a:t>
            </a:r>
            <a:r>
              <a:rPr lang="ru-RU" sz="2800" dirty="0"/>
              <a:t>, А. Беленко, Е. </a:t>
            </a:r>
            <a:r>
              <a:rPr lang="ru-RU" sz="2800" dirty="0" err="1"/>
              <a:t>Кирковский</a:t>
            </a:r>
            <a:r>
              <a:rPr lang="ru-RU" sz="2800" dirty="0"/>
              <a:t>;</a:t>
            </a:r>
          </a:p>
          <a:p>
            <a:pPr marL="45720" indent="0">
              <a:buNone/>
            </a:pPr>
            <a:r>
              <a:rPr lang="ru-RU" sz="2800" dirty="0"/>
              <a:t>Доля каждого участника: 1929 руб.;</a:t>
            </a:r>
          </a:p>
          <a:p>
            <a:pPr marL="45720" indent="0">
              <a:buNone/>
            </a:pPr>
            <a:r>
              <a:rPr lang="ru-RU" sz="2800" dirty="0"/>
              <a:t>Срок окупаемости: </a:t>
            </a:r>
            <a:r>
              <a:rPr lang="ru-RU" sz="2800" dirty="0" smtClean="0"/>
              <a:t>3 </a:t>
            </a:r>
            <a:r>
              <a:rPr lang="ru-RU" sz="2800" dirty="0"/>
              <a:t>месяцев;</a:t>
            </a:r>
          </a:p>
          <a:p>
            <a:pPr marL="45720" indent="0">
              <a:buNone/>
            </a:pPr>
            <a:r>
              <a:rPr lang="ru-RU" sz="2800" dirty="0"/>
              <a:t>Необходимо работать: 1093 часов;</a:t>
            </a:r>
          </a:p>
          <a:p>
            <a:pPr marL="45720" indent="0">
              <a:buNone/>
            </a:pPr>
            <a:r>
              <a:rPr lang="ru-RU" sz="2800" dirty="0"/>
              <a:t>По плану : 3648 часов.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99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2566020" y="245607"/>
            <a:ext cx="8686801" cy="1066800"/>
          </a:xfrm>
        </p:spPr>
        <p:txBody>
          <a:bodyPr rtlCol="0">
            <a:normAutofit/>
          </a:bodyPr>
          <a:lstStyle/>
          <a:p>
            <a:pPr rtl="0"/>
            <a:r>
              <a:rPr lang="ru-RU" sz="4800" dirty="0">
                <a:solidFill>
                  <a:srgbClr val="212753"/>
                </a:solidFill>
              </a:rPr>
              <a:t>Наши услуги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625461" y="1503803"/>
            <a:ext cx="6621080" cy="3005317"/>
          </a:xfrm>
        </p:spPr>
        <p:txBody>
          <a:bodyPr rtlCol="0">
            <a:normAutofit/>
          </a:bodyPr>
          <a:lstStyle/>
          <a:p>
            <a:pPr rtl="0"/>
            <a:r>
              <a:rPr lang="ru-RU" sz="2800" dirty="0"/>
              <a:t>Домашний кинотеатр</a:t>
            </a:r>
          </a:p>
          <a:p>
            <a:pPr rtl="0"/>
            <a:r>
              <a:rPr lang="ru-RU" sz="2800" dirty="0"/>
              <a:t>Караоке</a:t>
            </a:r>
          </a:p>
          <a:p>
            <a:pPr rtl="0"/>
            <a:r>
              <a:rPr lang="en-US" sz="2800" dirty="0"/>
              <a:t>Just Dance</a:t>
            </a:r>
          </a:p>
          <a:p>
            <a:pPr rtl="0"/>
            <a:r>
              <a:rPr lang="ru-RU" sz="2800" dirty="0"/>
              <a:t>Игровая консоль</a:t>
            </a:r>
          </a:p>
          <a:p>
            <a:pPr rtl="0"/>
            <a:r>
              <a:rPr lang="ru-RU" sz="2800" dirty="0"/>
              <a:t>Настольные игры</a:t>
            </a:r>
          </a:p>
        </p:txBody>
      </p:sp>
      <p:pic>
        <p:nvPicPr>
          <p:cNvPr id="9222" name="Picture 6" descr="https://www.chaoshour.com/wp-content/uploads/2018/09/justdance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0178" y="116632"/>
            <a:ext cx="3858935" cy="217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ТОП-11 легендарных настольных иг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72" y="4509120"/>
            <a:ext cx="4882432" cy="1918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Объём продаж консолей PS4 достиг 108,9 миллионов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0178" y="3789040"/>
            <a:ext cx="4046924" cy="227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yt3.ggpht.com/a/AGF-l79KrFXpjfnMgIYSEElFmfDdWCypO6s9-QszUA=s900-c-k-c0xffffffff-no-rj-m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2324" y="1295599"/>
            <a:ext cx="2561655" cy="2561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9717" y="692696"/>
            <a:ext cx="8197552" cy="106680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Ценовая политика: </a:t>
            </a:r>
            <a:br>
              <a:rPr lang="ru-RU" dirty="0">
                <a:solidFill>
                  <a:srgbClr val="212753"/>
                </a:solidFill>
              </a:rPr>
            </a:br>
            <a:r>
              <a:rPr lang="ru-RU" dirty="0">
                <a:solidFill>
                  <a:srgbClr val="212753"/>
                </a:solidFill>
              </a:rPr>
              <a:t>стоимость 1 часа аренды, </a:t>
            </a:r>
            <a:r>
              <a:rPr lang="ru-RU" dirty="0" err="1">
                <a:solidFill>
                  <a:srgbClr val="212753"/>
                </a:solidFill>
              </a:rPr>
              <a:t>б.р</a:t>
            </a:r>
            <a:r>
              <a:rPr lang="ru-RU" dirty="0">
                <a:solidFill>
                  <a:srgbClr val="212753"/>
                </a:solidFill>
              </a:rPr>
              <a:t>.</a:t>
            </a: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6300164"/>
              </p:ext>
            </p:extLst>
          </p:nvPr>
        </p:nvGraphicFramePr>
        <p:xfrm>
          <a:off x="1100649" y="2564904"/>
          <a:ext cx="9433049" cy="252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4192">
                  <a:extLst>
                    <a:ext uri="{9D8B030D-6E8A-4147-A177-3AD203B41FA5}">
                      <a16:colId xmlns:a16="http://schemas.microsoft.com/office/drawing/2014/main" val="2826434003"/>
                    </a:ext>
                  </a:extLst>
                </a:gridCol>
                <a:gridCol w="4818857">
                  <a:extLst>
                    <a:ext uri="{9D8B030D-6E8A-4147-A177-3AD203B41FA5}">
                      <a16:colId xmlns:a16="http://schemas.microsoft.com/office/drawing/2014/main" val="1392941436"/>
                    </a:ext>
                  </a:extLst>
                </a:gridCol>
              </a:tblGrid>
              <a:tr h="126014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err="1"/>
                        <a:t>Пн-Чт</a:t>
                      </a:r>
                      <a:r>
                        <a:rPr lang="ru-RU" sz="2400" baseline="0" dirty="0"/>
                        <a:t> (12:00-20:00)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aseline="0" dirty="0" err="1"/>
                        <a:t>Пт</a:t>
                      </a:r>
                      <a:r>
                        <a:rPr lang="ru-RU" sz="2400" baseline="0" dirty="0"/>
                        <a:t> (12:00-00:00)</a:t>
                      </a:r>
                      <a:endParaRPr lang="ru-RU" sz="2400" dirty="0"/>
                    </a:p>
                    <a:p>
                      <a:pPr algn="ctr"/>
                      <a:endParaRPr lang="ru-RU" sz="2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err="1"/>
                        <a:t>Сб-Вс</a:t>
                      </a:r>
                      <a:r>
                        <a:rPr lang="ru-RU" sz="2400" baseline="0" dirty="0"/>
                        <a:t> (Круглосуточно)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8224345"/>
                  </a:ext>
                </a:extLst>
              </a:tr>
              <a:tr h="126014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/>
                        <a:t>35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/>
                        <a:t>45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83553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63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9836" y="404664"/>
            <a:ext cx="8594429" cy="1320800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Реклама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800" dirty="0"/>
              <a:t>На сайте в Интернете, на котором будет расположена информация о комнате, услугах, расценках.</a:t>
            </a:r>
          </a:p>
          <a:p>
            <a:r>
              <a:rPr lang="ru-RU" sz="2800" dirty="0"/>
              <a:t>В социальных сетях(</a:t>
            </a:r>
            <a:r>
              <a:rPr lang="en-US" sz="2800" dirty="0"/>
              <a:t>Instagram, </a:t>
            </a:r>
            <a:r>
              <a:rPr lang="ru-RU" sz="2800" dirty="0" err="1"/>
              <a:t>Вконтакте</a:t>
            </a:r>
            <a:r>
              <a:rPr lang="ru-RU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2880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308" y="2924944"/>
            <a:ext cx="6408712" cy="371220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64" y="533400"/>
            <a:ext cx="6276284" cy="3097710"/>
          </a:xfrm>
          <a:prstGeom prst="rect">
            <a:avLst/>
          </a:prstGeom>
        </p:spPr>
      </p:pic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2710036" y="0"/>
            <a:ext cx="8686801" cy="1066800"/>
          </a:xfrm>
        </p:spPr>
        <p:txBody>
          <a:bodyPr/>
          <a:lstStyle/>
          <a:p>
            <a:r>
              <a:rPr lang="ru-RU" dirty="0">
                <a:solidFill>
                  <a:srgbClr val="212753"/>
                </a:solidFill>
              </a:rPr>
              <a:t>Планируемая расстановка</a:t>
            </a:r>
          </a:p>
        </p:txBody>
      </p:sp>
    </p:spTree>
    <p:extLst>
      <p:ext uri="{BB962C8B-B14F-4D97-AF65-F5344CB8AC3E}">
        <p14:creationId xmlns:p14="http://schemas.microsoft.com/office/powerpoint/2010/main" val="178973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396" y="3231322"/>
            <a:ext cx="5784713" cy="349145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56" y="620688"/>
            <a:ext cx="6290434" cy="373249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1413892" y="0"/>
            <a:ext cx="8686800" cy="1066800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12753"/>
                </a:solidFill>
              </a:rPr>
              <a:t>Планируемая расстановка</a:t>
            </a:r>
          </a:p>
        </p:txBody>
      </p:sp>
    </p:spTree>
    <p:extLst>
      <p:ext uri="{BB962C8B-B14F-4D97-AF65-F5344CB8AC3E}">
        <p14:creationId xmlns:p14="http://schemas.microsoft.com/office/powerpoint/2010/main" val="315520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77988" y="0"/>
            <a:ext cx="6552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/>
              <a:t>Конкуренты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3034072" y="54868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NeuroBox</a:t>
            </a:r>
            <a:endParaRPr lang="en-US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073" y="1022241"/>
            <a:ext cx="6740948" cy="288424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0073" y="3789040"/>
            <a:ext cx="6740948" cy="280695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772" y="1772816"/>
            <a:ext cx="4824536" cy="38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15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Оранжевый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F2BE50-DDB3-465B-A26E-975A276D436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220E13-D325-4A9E-AA7A-0D1409275EB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C80FAF7-F941-4D3E-A3C3-283A611079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867</TotalTime>
  <Words>809</Words>
  <Application>Microsoft Office PowerPoint</Application>
  <PresentationFormat>Произвольный</PresentationFormat>
  <Paragraphs>335</Paragraphs>
  <Slides>20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Arial</vt:lpstr>
      <vt:lpstr>Calibri</vt:lpstr>
      <vt:lpstr>Franklin Gothic Medium</vt:lpstr>
      <vt:lpstr>Times New Roman</vt:lpstr>
      <vt:lpstr>Trebuchet MS</vt:lpstr>
      <vt:lpstr>Wingdings 3</vt:lpstr>
      <vt:lpstr>Аспект</vt:lpstr>
      <vt:lpstr>Бизнес-план  инвестиционного проекта “Организация игровой комнаты Rest Hall”</vt:lpstr>
      <vt:lpstr> </vt:lpstr>
      <vt:lpstr>Презентация PowerPoint</vt:lpstr>
      <vt:lpstr>Наши услуги</vt:lpstr>
      <vt:lpstr>Ценовая политика:  стоимость 1 часа аренды, б.р.</vt:lpstr>
      <vt:lpstr>Реклама</vt:lpstr>
      <vt:lpstr>Планируемая расстановка</vt:lpstr>
      <vt:lpstr>Планируемая расстановка</vt:lpstr>
      <vt:lpstr>Презентация PowerPoint</vt:lpstr>
      <vt:lpstr>Презентация PowerPoint</vt:lpstr>
      <vt:lpstr>Программа реализации услуг</vt:lpstr>
      <vt:lpstr>Смета материально-технического снабжения</vt:lpstr>
      <vt:lpstr>Смета материально-технического снабжения (продолжение)</vt:lpstr>
      <vt:lpstr>Организационная структура управления организацией</vt:lpstr>
      <vt:lpstr>Смета затрат на оказание услуг, р</vt:lpstr>
      <vt:lpstr>Общие инвестиционные затраты и источники финансирования по проекту</vt:lpstr>
      <vt:lpstr>Расчет чистой прибыли </vt:lpstr>
      <vt:lpstr>Расчет чистого дисконтированного дохода</vt:lpstr>
      <vt:lpstr>Презентация PowerPoint</vt:lpstr>
      <vt:lpstr>Вывод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Макет заголовка</dc:title>
  <dc:creator>Ann Svistun</dc:creator>
  <cp:lastModifiedBy>nguri</cp:lastModifiedBy>
  <cp:revision>73</cp:revision>
  <dcterms:created xsi:type="dcterms:W3CDTF">2019-11-20T09:45:09Z</dcterms:created>
  <dcterms:modified xsi:type="dcterms:W3CDTF">2020-11-20T21:22:47Z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